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3">
          <p15:clr>
            <a:srgbClr val="A4A3A4"/>
          </p15:clr>
        </p15:guide>
        <p15:guide id="2" pos="295">
          <p15:clr>
            <a:srgbClr val="A4A3A4"/>
          </p15:clr>
        </p15:guide>
        <p15:guide id="3" pos="3787">
          <p15:clr>
            <a:srgbClr val="A4A3A4"/>
          </p15:clr>
        </p15:guide>
        <p15:guide id="4" orient="horz" pos="2754">
          <p15:clr>
            <a:srgbClr val="A4A3A4"/>
          </p15:clr>
        </p15:guide>
        <p15:guide id="5" pos="204">
          <p15:clr>
            <a:srgbClr val="A4A3A4"/>
          </p15:clr>
        </p15:guide>
        <p15:guide id="6" pos="521">
          <p15:clr>
            <a:srgbClr val="A4A3A4"/>
          </p15:clr>
        </p15:guide>
        <p15:guide id="7" pos="431">
          <p15:clr>
            <a:srgbClr val="A4A3A4"/>
          </p15:clr>
        </p15:guide>
        <p15:guide id="8" orient="horz" pos="486">
          <p15:clr>
            <a:srgbClr val="A4A3A4"/>
          </p15:clr>
        </p15:guide>
        <p15:guide id="9" orient="horz" pos="758">
          <p15:clr>
            <a:srgbClr val="A4A3A4"/>
          </p15:clr>
        </p15:guide>
        <p15:guide id="10" orient="horz" pos="804">
          <p15:clr>
            <a:srgbClr val="A4A3A4"/>
          </p15:clr>
        </p15:guide>
        <p15:guide id="11" orient="horz" pos="10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lTmzbUEszP8hZwaE9jZp4br8G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F50A47-67D3-466E-8FA8-ED4C74D2BFC3}">
  <a:tblStyle styleId="{C2F50A47-67D3-466E-8FA8-ED4C74D2BFC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838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16db5ec4ea_0_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16db5ec4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9" descr="D:\2016_서울대\02_콘텐츠개발\02_기획\01_과정기획\02_교양강좌\PPT템플릿\2차 수정\[교양강좌,교수강의]PPT템플릿_타입B_수정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  <a:def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  <a:def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2"/>
          <p:cNvSpPr txBox="1"/>
          <p:nvPr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Stuart Russell &amp; Peter Norvig (2021), Artificial Intelligence: A Modern Approach (4th Edition)</a:t>
            </a:r>
            <a:endParaRPr sz="1100">
              <a:solidFill>
                <a:srgbClr val="55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8"/>
          <p:cNvPicPr preferRelativeResize="0"/>
          <p:nvPr/>
        </p:nvPicPr>
        <p:blipFill rotWithShape="1">
          <a:blip r:embed="rId6">
            <a:alphaModFix/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8"/>
          <p:cNvSpPr txBox="1"/>
          <p:nvPr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28</a:t>
            </a:r>
            <a:endParaRPr sz="1200" b="0" i="0" u="none" strike="noStrike" cap="none" dirty="0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" descr="Seoul_national_university_emble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"/>
          <p:cNvSpPr txBox="1"/>
          <p:nvPr/>
        </p:nvSpPr>
        <p:spPr>
          <a:xfrm>
            <a:off x="467544" y="771550"/>
            <a:ext cx="6258070" cy="63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/>
          </a:p>
        </p:txBody>
      </p:sp>
      <p:sp>
        <p:nvSpPr>
          <p:cNvPr id="27" name="Google Shape;27;p1"/>
          <p:cNvSpPr txBox="1"/>
          <p:nvPr/>
        </p:nvSpPr>
        <p:spPr>
          <a:xfrm>
            <a:off x="467544" y="1535795"/>
            <a:ext cx="568200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2차시 : Intelligent Agents</a:t>
            </a:r>
            <a:endParaRPr/>
          </a:p>
        </p:txBody>
      </p:sp>
      <p:sp>
        <p:nvSpPr>
          <p:cNvPr id="28" name="Google Shape;28;p1"/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117E7-C083-7544-8F62-72EA5092C6DA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7</a:t>
            </a:r>
            <a:r>
              <a:rPr kumimoji="1" lang="ko-KR" altLang="en-US" sz="2800" b="1" dirty="0">
                <a:latin typeface="+mj-lt"/>
              </a:rPr>
              <a:t>일 화요일 </a:t>
            </a:r>
            <a:r>
              <a:rPr kumimoji="1" lang="en-US" altLang="ko-KR" sz="2800" b="1" dirty="0">
                <a:latin typeface="+mj-lt"/>
              </a:rPr>
              <a:t>2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 Agents and Environments (2/2)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393478" y="929474"/>
            <a:ext cx="6341484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Example: vacuum-cleaner world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406808" y="1770690"/>
            <a:ext cx="3301096" cy="72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vacuum-cleaner world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just two locations </a:t>
            </a:r>
            <a:endParaRPr/>
          </a:p>
        </p:txBody>
      </p:sp>
      <p:graphicFrame>
        <p:nvGraphicFramePr>
          <p:cNvPr id="152" name="Google Shape;152;p9"/>
          <p:cNvGraphicFramePr/>
          <p:nvPr/>
        </p:nvGraphicFramePr>
        <p:xfrm>
          <a:off x="4499992" y="1851670"/>
          <a:ext cx="4524850" cy="2886440"/>
        </p:xfrm>
        <a:graphic>
          <a:graphicData uri="http://schemas.openxmlformats.org/drawingml/2006/table">
            <a:tbl>
              <a:tblPr firstRow="1" bandRow="1">
                <a:noFill/>
                <a:tableStyleId>{C2F50A47-67D3-466E-8FA8-ED4C74D2BFC3}</a:tableStyleId>
              </a:tblPr>
              <a:tblGrid>
                <a:gridCol w="316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Percept sequence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1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[A, clean]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[A, dirty]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[B, clean]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[B, dirty]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[A, clean], [A, clean]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[A, clean], [A, dirty]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[A, clean], [A, clean], [A, clean]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[A, clean], [A, clean], [A, dirty]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Right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Suck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Left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Suck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Right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Suck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Right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Suck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3" name="Google Shape;153;p9"/>
          <p:cNvSpPr/>
          <p:nvPr/>
        </p:nvSpPr>
        <p:spPr>
          <a:xfrm>
            <a:off x="4442036" y="1410330"/>
            <a:ext cx="4294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 tabulation of a simple agent function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142544" y="4651101"/>
            <a:ext cx="43079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96" y="2427734"/>
            <a:ext cx="4141424" cy="214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0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0"/>
          <p:cNvSpPr txBox="1"/>
          <p:nvPr/>
        </p:nvSpPr>
        <p:spPr>
          <a:xfrm>
            <a:off x="539552" y="2067694"/>
            <a:ext cx="648072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2.2. Good Behavior: Rationality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2.2 Good Behavior: Rationality</a:t>
            </a:r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395536" y="842739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The concept of rationality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 </a:t>
            </a:r>
            <a:r>
              <a:rPr lang="en-US" sz="1800">
                <a:solidFill>
                  <a:srgbClr val="0000FF"/>
                </a:solidFill>
              </a:rPr>
              <a:t>rational agent </a:t>
            </a:r>
            <a:r>
              <a:rPr lang="en-US" sz="1800"/>
              <a:t>chooses whichever action </a:t>
            </a:r>
            <a:r>
              <a:rPr lang="en-US" sz="1800">
                <a:solidFill>
                  <a:srgbClr val="0000FF"/>
                </a:solidFill>
              </a:rPr>
              <a:t>maximizes the expected value </a:t>
            </a:r>
            <a:r>
              <a:rPr lang="en-US" sz="1800"/>
              <a:t>of the performance measure given the percept sequence to date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Rationality does not require omniscience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</a:rPr>
              <a:t>An omniscient agent knows the actual outcome of its actions and can act accordingly.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</a:rPr>
              <a:t>Rational choice depends only on the percept sequence to date</a:t>
            </a:r>
            <a:endParaRPr sz="140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A rational agent should be able to </a:t>
            </a:r>
            <a:r>
              <a:rPr lang="en-US" sz="1800">
                <a:solidFill>
                  <a:srgbClr val="0000FF"/>
                </a:solidFill>
              </a:rPr>
              <a:t>explore</a:t>
            </a:r>
            <a:endParaRPr sz="1800">
              <a:solidFill>
                <a:srgbClr val="000000"/>
              </a:solidFill>
            </a:endParaRPr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</a:rPr>
              <a:t>Doing actions in order to modify future percepts (i.e. information gathering) is an important part of rationality. Exploration.</a:t>
            </a:r>
            <a:endParaRPr sz="1600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 rational agent should </a:t>
            </a:r>
            <a:r>
              <a:rPr lang="en-US" sz="1800">
                <a:solidFill>
                  <a:srgbClr val="0000FF"/>
                </a:solidFill>
              </a:rPr>
              <a:t>learn</a:t>
            </a:r>
            <a:r>
              <a:rPr lang="en-US" sz="1800"/>
              <a:t> as much as possible from what it perceives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 rational agent should be </a:t>
            </a:r>
            <a:r>
              <a:rPr lang="en-US" sz="1800">
                <a:solidFill>
                  <a:srgbClr val="0000FF"/>
                </a:solidFill>
              </a:rPr>
              <a:t>autonomous</a:t>
            </a:r>
            <a:r>
              <a:rPr lang="en-US" sz="1800"/>
              <a:t>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It should learn what it can to compensate for partial or incorrect prior knowledge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2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2"/>
          <p:cNvSpPr txBox="1"/>
          <p:nvPr/>
        </p:nvSpPr>
        <p:spPr>
          <a:xfrm>
            <a:off x="539552" y="2067694"/>
            <a:ext cx="676875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2.3. The Nature of Environments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2.3 The Nature of Environments (1/5)</a:t>
            </a:r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body" idx="1"/>
          </p:nvPr>
        </p:nvSpPr>
        <p:spPr>
          <a:xfrm>
            <a:off x="467544" y="771550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1) PEAS </a:t>
            </a:r>
            <a:endParaRPr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To design a rational agent, we must specify the </a:t>
            </a:r>
            <a:r>
              <a:rPr lang="en-US" sz="1800">
                <a:solidFill>
                  <a:srgbClr val="0000FF"/>
                </a:solidFill>
              </a:rPr>
              <a:t>task environment </a:t>
            </a:r>
            <a:endParaRPr/>
          </a:p>
          <a:p>
            <a:pPr marL="742950" lvl="1" indent="-1714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/>
              <a:t>Performance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/>
              <a:t>Environment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/>
              <a:t>Actuators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/>
              <a:t>Sensors</a:t>
            </a:r>
            <a:endParaRPr sz="1800" b="1"/>
          </a:p>
          <a:p>
            <a:pPr marL="1143000" lvl="2" indent="-1143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1143000" lvl="2" indent="-13970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sp>
        <p:nvSpPr>
          <p:cNvPr id="182" name="Google Shape;182;p13"/>
          <p:cNvSpPr txBox="1"/>
          <p:nvPr/>
        </p:nvSpPr>
        <p:spPr>
          <a:xfrm>
            <a:off x="3779912" y="4443958"/>
            <a:ext cx="43079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183" name="Google Shape;18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9872" y="2046092"/>
            <a:ext cx="4627669" cy="2395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2.3 The Nature of Environments (2/5)</a:t>
            </a:r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body" idx="1"/>
          </p:nvPr>
        </p:nvSpPr>
        <p:spPr>
          <a:xfrm>
            <a:off x="467544" y="771550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PEAS of automated taxi</a:t>
            </a:r>
            <a:endParaRPr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Performance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Safety, destination, profits, legality, comfort, …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Environment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US streets/freeways, traffic, pedestrians,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Actuators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</a:rPr>
              <a:t>Steering, accelerator, brake, horn, speaker/display, …</a:t>
            </a:r>
            <a:endParaRPr sz="1600"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Sensors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</a:rPr>
              <a:t>Video, accelerometers, gauges, engine sensors, keyboard, GPS, …</a:t>
            </a:r>
            <a:endParaRPr sz="1600"/>
          </a:p>
          <a:p>
            <a:pPr marL="1143000" lvl="2" indent="-13970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9744" y="2895996"/>
            <a:ext cx="2052736" cy="136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9744" y="1183606"/>
            <a:ext cx="2094640" cy="138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2.3 The Nature of Environments (3/5)</a:t>
            </a: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body" idx="1"/>
          </p:nvPr>
        </p:nvSpPr>
        <p:spPr>
          <a:xfrm>
            <a:off x="467544" y="771550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PEAS of internet shopping agent</a:t>
            </a:r>
            <a:endParaRPr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Performance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Price, quality, appropriateness, efficiency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Environment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Current and future WWW sites, vendors, shippers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Actuators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</a:rPr>
              <a:t>Display to user, follow URL, fill in form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Sensors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</a:rPr>
              <a:t>HTML pages (text, graphics, scripts)</a:t>
            </a:r>
            <a:endParaRPr/>
          </a:p>
        </p:txBody>
      </p:sp>
      <p:pic>
        <p:nvPicPr>
          <p:cNvPr id="198" name="Google Shape;1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2753" y="974509"/>
            <a:ext cx="2237445" cy="149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752" y="2854341"/>
            <a:ext cx="2237445" cy="149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2.3 The Nature of Environments (4/5)</a:t>
            </a:r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body" idx="1"/>
          </p:nvPr>
        </p:nvSpPr>
        <p:spPr>
          <a:xfrm>
            <a:off x="467544" y="771550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2) Properties of task environments</a:t>
            </a:r>
            <a:endParaRPr/>
          </a:p>
          <a:p>
            <a:pPr marL="742950" lvl="1" indent="-2857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Fully Observable vs. </a:t>
            </a:r>
            <a:r>
              <a:rPr lang="en-US" sz="1800">
                <a:solidFill>
                  <a:srgbClr val="0000FF"/>
                </a:solidFill>
              </a:rPr>
              <a:t>Partially Observable</a:t>
            </a:r>
            <a:endParaRPr sz="1400">
              <a:solidFill>
                <a:srgbClr val="0000FF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Deterministic vs. </a:t>
            </a:r>
            <a:r>
              <a:rPr lang="en-US" sz="1800">
                <a:solidFill>
                  <a:srgbClr val="0000FF"/>
                </a:solidFill>
              </a:rPr>
              <a:t>Stochastic</a:t>
            </a:r>
            <a:endParaRPr sz="1800">
              <a:solidFill>
                <a:srgbClr val="0000FF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Episodic vs. </a:t>
            </a:r>
            <a:r>
              <a:rPr lang="en-US" sz="1800">
                <a:solidFill>
                  <a:srgbClr val="0000FF"/>
                </a:solidFill>
              </a:rPr>
              <a:t>Sequential</a:t>
            </a:r>
            <a:endParaRPr sz="1800">
              <a:solidFill>
                <a:srgbClr val="0000FF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Static vs. </a:t>
            </a:r>
            <a:r>
              <a:rPr lang="en-US" sz="1800">
                <a:solidFill>
                  <a:srgbClr val="0000FF"/>
                </a:solidFill>
              </a:rPr>
              <a:t>Dynamic </a:t>
            </a:r>
            <a:endParaRPr sz="1800">
              <a:solidFill>
                <a:srgbClr val="0000FF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Discrete vs. </a:t>
            </a:r>
            <a:r>
              <a:rPr lang="en-US" sz="1800">
                <a:solidFill>
                  <a:srgbClr val="0000FF"/>
                </a:solidFill>
              </a:rPr>
              <a:t>Continuous</a:t>
            </a:r>
            <a:endParaRPr sz="1800">
              <a:solidFill>
                <a:srgbClr val="0000FF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Single-agent vs. </a:t>
            </a:r>
            <a:r>
              <a:rPr lang="en-US" sz="1800">
                <a:solidFill>
                  <a:srgbClr val="0000FF"/>
                </a:solidFill>
              </a:rPr>
              <a:t>Multi-agent</a:t>
            </a:r>
            <a:endParaRPr sz="1800">
              <a:solidFill>
                <a:srgbClr val="0000FF"/>
              </a:solidFill>
            </a:endParaRPr>
          </a:p>
          <a:p>
            <a:pPr marL="742950" lvl="1" indent="-1714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742950" lvl="1" indent="-1841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4836021" y="4134208"/>
            <a:ext cx="43079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992" y="1738322"/>
            <a:ext cx="4627669" cy="2395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/>
        </p:nvSpPr>
        <p:spPr>
          <a:xfrm>
            <a:off x="334800" y="134367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2.3 The Nature of Environments (5/5)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462764" y="987574"/>
            <a:ext cx="6341484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Examples of environment types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4" name="Google Shape;214;p17"/>
          <p:cNvGraphicFramePr/>
          <p:nvPr/>
        </p:nvGraphicFramePr>
        <p:xfrm>
          <a:off x="617736" y="1464042"/>
          <a:ext cx="7704850" cy="2595950"/>
        </p:xfrm>
        <a:graphic>
          <a:graphicData uri="http://schemas.openxmlformats.org/drawingml/2006/table">
            <a:tbl>
              <a:tblPr firstRow="1" bandRow="1">
                <a:noFill/>
                <a:tableStyleId>{C2F50A47-67D3-466E-8FA8-ED4C74D2BFC3}</a:tableStyleId>
              </a:tblPr>
              <a:tblGrid>
                <a:gridCol w="158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Solitaire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Backgammon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Internet Shopping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Taxi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Observable?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Deterministic?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Partly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Episodic?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Static?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Discrete?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Single-agent?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 (except auctions)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5" name="Google Shape;215;p17"/>
          <p:cNvSpPr txBox="1"/>
          <p:nvPr/>
        </p:nvSpPr>
        <p:spPr>
          <a:xfrm>
            <a:off x="826920" y="4238823"/>
            <a:ext cx="7062227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environment type largely determines the agent design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6" name="Google Shape;216;p17"/>
          <p:cNvGrpSpPr/>
          <p:nvPr/>
        </p:nvGrpSpPr>
        <p:grpSpPr>
          <a:xfrm>
            <a:off x="617736" y="4324144"/>
            <a:ext cx="226693" cy="165912"/>
            <a:chOff x="803598" y="1263898"/>
            <a:chExt cx="284518" cy="208233"/>
          </a:xfrm>
        </p:grpSpPr>
        <p:sp>
          <p:nvSpPr>
            <p:cNvPr id="217" name="Google Shape;217;p17"/>
            <p:cNvSpPr/>
            <p:nvPr/>
          </p:nvSpPr>
          <p:spPr>
            <a:xfrm>
              <a:off x="803598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257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906726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399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8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8"/>
          <p:cNvSpPr txBox="1"/>
          <p:nvPr/>
        </p:nvSpPr>
        <p:spPr>
          <a:xfrm>
            <a:off x="539552" y="2067694"/>
            <a:ext cx="734481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2.4. The Structure of Agents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rgbClr val="FFFFFF">
              <a:alpha val="486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36" name="Google Shape;36;p2"/>
          <p:cNvSpPr txBox="1"/>
          <p:nvPr/>
        </p:nvSpPr>
        <p:spPr>
          <a:xfrm>
            <a:off x="467544" y="1535795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</a:rPr>
              <a:t>2</a:t>
            </a: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차시 : </a:t>
            </a:r>
            <a:r>
              <a:rPr lang="en-US" sz="3000" b="1">
                <a:solidFill>
                  <a:srgbClr val="FFFFFF"/>
                </a:solidFill>
              </a:rPr>
              <a:t>Intelligent  Agents</a:t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2.4 The Structure of Agents (1/8) </a:t>
            </a: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body" idx="1"/>
          </p:nvPr>
        </p:nvSpPr>
        <p:spPr>
          <a:xfrm>
            <a:off x="467544" y="771550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Agent types</a:t>
            </a:r>
            <a:endParaRPr/>
          </a:p>
          <a:p>
            <a:pPr marL="74295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Four basic types in order of increasing generality</a:t>
            </a:r>
            <a:endParaRPr/>
          </a:p>
          <a:p>
            <a:pPr marL="1143000" lvl="2" indent="-2286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US" b="1">
                <a:solidFill>
                  <a:srgbClr val="0000FF"/>
                </a:solidFill>
              </a:rPr>
              <a:t>Simple reflex agents</a:t>
            </a:r>
            <a:endParaRPr b="1">
              <a:solidFill>
                <a:srgbClr val="0000FF"/>
              </a:solidFill>
            </a:endParaRPr>
          </a:p>
          <a:p>
            <a:pPr marL="1143000" lvl="2" indent="-2286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US" b="1">
                <a:solidFill>
                  <a:srgbClr val="0000FF"/>
                </a:solidFill>
              </a:rPr>
              <a:t>Model-based reflex agents</a:t>
            </a:r>
            <a:endParaRPr b="1">
              <a:solidFill>
                <a:srgbClr val="0000FF"/>
              </a:solidFill>
            </a:endParaRPr>
          </a:p>
          <a:p>
            <a:pPr marL="1143000" lvl="2" indent="-2286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US" b="1">
                <a:solidFill>
                  <a:srgbClr val="0000FF"/>
                </a:solidFill>
              </a:rPr>
              <a:t>Goal-based agents</a:t>
            </a:r>
            <a:endParaRPr b="1">
              <a:solidFill>
                <a:srgbClr val="0000FF"/>
              </a:solidFill>
            </a:endParaRPr>
          </a:p>
          <a:p>
            <a:pPr marL="1143000" lvl="2" indent="-2286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US" b="1">
                <a:solidFill>
                  <a:srgbClr val="0000FF"/>
                </a:solidFill>
              </a:rPr>
              <a:t>Utility-based agents</a:t>
            </a:r>
            <a:endParaRPr b="1">
              <a:solidFill>
                <a:srgbClr val="0000FF"/>
              </a:solidFill>
            </a:endParaRPr>
          </a:p>
          <a:p>
            <a:pPr marL="1143000" lvl="2" indent="-1270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All these can be turned into </a:t>
            </a:r>
            <a:r>
              <a:rPr lang="en-US" sz="1800" b="1">
                <a:solidFill>
                  <a:srgbClr val="0000FF"/>
                </a:solidFill>
              </a:rPr>
              <a:t>learning agents</a:t>
            </a:r>
            <a:endParaRPr sz="1800" b="1">
              <a:solidFill>
                <a:srgbClr val="0000FF"/>
              </a:solidFill>
            </a:endParaRPr>
          </a:p>
          <a:p>
            <a:pPr marL="742950" lvl="1" indent="-1841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The Structure of Agents (2/8) 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395536" y="915566"/>
            <a:ext cx="6341484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Simple reflex agents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827584" y="4470380"/>
            <a:ext cx="770485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591" y="1528297"/>
            <a:ext cx="4484003" cy="284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12" y="2002934"/>
            <a:ext cx="4259471" cy="163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The Structure of Agents (3/8) 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390756" y="922192"/>
            <a:ext cx="6341484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Model-based reflex agents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755576" y="4616781"/>
            <a:ext cx="770485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819" y="1396959"/>
            <a:ext cx="5090447" cy="3219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87E4427-2B6B-7348-9C94-5C60C14E6239}"/>
              </a:ext>
            </a:extLst>
          </p:cNvPr>
          <p:cNvGrpSpPr/>
          <p:nvPr/>
        </p:nvGrpSpPr>
        <p:grpSpPr>
          <a:xfrm>
            <a:off x="6188465" y="1873627"/>
            <a:ext cx="2908806" cy="1766047"/>
            <a:chOff x="6188465" y="1873627"/>
            <a:chExt cx="2908806" cy="1766047"/>
          </a:xfrm>
        </p:grpSpPr>
        <p:pic>
          <p:nvPicPr>
            <p:cNvPr id="6" name="Picture 8" descr="Forward modeling.jpeg">
              <a:extLst>
                <a:ext uri="{FF2B5EF4-FFF2-40B4-BE49-F238E27FC236}">
                  <a16:creationId xmlns:a16="http://schemas.microsoft.com/office/drawing/2014/main" id="{872AFE39-B954-ED49-99C1-07266572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799" y="1873627"/>
              <a:ext cx="2441519" cy="17660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16527F-674F-124A-964F-21A0DFC003D6}"/>
                </a:ext>
              </a:extLst>
            </p:cNvPr>
            <p:cNvSpPr txBox="1"/>
            <p:nvPr/>
          </p:nvSpPr>
          <p:spPr>
            <a:xfrm>
              <a:off x="6188465" y="23205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p</a:t>
              </a:r>
              <a:endParaRPr kumimoji="1" lang="ko-KR" altLang="en-US" i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4338EF-DD99-E145-A56D-F30D9A0D502E}"/>
                </a:ext>
              </a:extLst>
            </p:cNvPr>
            <p:cNvSpPr txBox="1"/>
            <p:nvPr/>
          </p:nvSpPr>
          <p:spPr>
            <a:xfrm>
              <a:off x="7075308" y="233531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a</a:t>
              </a:r>
              <a:endParaRPr kumimoji="1" lang="ko-KR" altLang="en-US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357B67-0E8C-F44B-890A-18FF9ED9865E}"/>
                </a:ext>
              </a:extLst>
            </p:cNvPr>
            <p:cNvSpPr txBox="1"/>
            <p:nvPr/>
          </p:nvSpPr>
          <p:spPr>
            <a:xfrm>
              <a:off x="7668764" y="2353389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s</a:t>
              </a:r>
              <a:endParaRPr kumimoji="1" lang="ko-KR" altLang="en-US" i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33458B-D7A0-CC49-BB46-8CCA96BEC210}"/>
                </a:ext>
              </a:extLst>
            </p:cNvPr>
            <p:cNvSpPr txBox="1"/>
            <p:nvPr/>
          </p:nvSpPr>
          <p:spPr>
            <a:xfrm>
              <a:off x="7359360" y="199347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p</a:t>
              </a:r>
              <a:endParaRPr kumimoji="1" lang="ko-KR" altLang="en-US" i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A5A724-152C-2449-9A23-06DF427D5BCC}"/>
                </a:ext>
              </a:extLst>
            </p:cNvPr>
            <p:cNvSpPr txBox="1"/>
            <p:nvPr/>
          </p:nvSpPr>
          <p:spPr>
            <a:xfrm>
              <a:off x="8813219" y="199347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a</a:t>
              </a:r>
              <a:endParaRPr kumimoji="1" lang="ko-KR" altLang="en-US" i="1"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6" y="878540"/>
            <a:ext cx="7016267" cy="368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The Structure of Agents (4/8) 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719571" y="4803998"/>
            <a:ext cx="770485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BBEAE5-5099-0947-9D90-7D2E02272BC3}"/>
              </a:ext>
            </a:extLst>
          </p:cNvPr>
          <p:cNvGrpSpPr/>
          <p:nvPr/>
        </p:nvGrpSpPr>
        <p:grpSpPr>
          <a:xfrm>
            <a:off x="6206395" y="1631580"/>
            <a:ext cx="2908806" cy="1766047"/>
            <a:chOff x="6206395" y="1631580"/>
            <a:chExt cx="2908806" cy="1766047"/>
          </a:xfrm>
        </p:grpSpPr>
        <p:pic>
          <p:nvPicPr>
            <p:cNvPr id="29" name="Picture 8" descr="Forward modeling.jpeg">
              <a:extLst>
                <a:ext uri="{FF2B5EF4-FFF2-40B4-BE49-F238E27FC236}">
                  <a16:creationId xmlns:a16="http://schemas.microsoft.com/office/drawing/2014/main" id="{FE4B20F3-0120-2C45-8512-5401C9C7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729" y="1631580"/>
              <a:ext cx="2441519" cy="176604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D0E3AD-AABF-C64E-BCDD-CB25AA26DCE3}"/>
                </a:ext>
              </a:extLst>
            </p:cNvPr>
            <p:cNvSpPr txBox="1"/>
            <p:nvPr/>
          </p:nvSpPr>
          <p:spPr>
            <a:xfrm>
              <a:off x="6206395" y="207847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p</a:t>
              </a:r>
              <a:endParaRPr kumimoji="1" lang="ko-KR" altLang="en-US" i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3BE3FF-768E-7C44-A57B-60114E8A9856}"/>
                </a:ext>
              </a:extLst>
            </p:cNvPr>
            <p:cNvSpPr txBox="1"/>
            <p:nvPr/>
          </p:nvSpPr>
          <p:spPr>
            <a:xfrm>
              <a:off x="7093238" y="209326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a</a:t>
              </a:r>
              <a:endParaRPr kumimoji="1" lang="ko-KR" altLang="en-US" i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0D639B-A7A2-6942-9E67-21D0AF36626A}"/>
                </a:ext>
              </a:extLst>
            </p:cNvPr>
            <p:cNvSpPr txBox="1"/>
            <p:nvPr/>
          </p:nvSpPr>
          <p:spPr>
            <a:xfrm>
              <a:off x="7686694" y="211134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s</a:t>
              </a:r>
              <a:endParaRPr kumimoji="1" lang="ko-KR" altLang="en-US" i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DAB2C9-AFDB-734E-BDCB-ACB4CC7B0506}"/>
                </a:ext>
              </a:extLst>
            </p:cNvPr>
            <p:cNvSpPr txBox="1"/>
            <p:nvPr/>
          </p:nvSpPr>
          <p:spPr>
            <a:xfrm>
              <a:off x="7377290" y="17514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p</a:t>
              </a:r>
              <a:endParaRPr kumimoji="1" lang="ko-KR" altLang="en-US" i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A3BD58-FD21-7047-8458-6C5EAF62E11A}"/>
                </a:ext>
              </a:extLst>
            </p:cNvPr>
            <p:cNvSpPr txBox="1"/>
            <p:nvPr/>
          </p:nvSpPr>
          <p:spPr>
            <a:xfrm>
              <a:off x="8831149" y="175143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i="1" dirty="0"/>
                <a:t>a</a:t>
              </a:r>
              <a:endParaRPr kumimoji="1" lang="ko-KR" altLang="en-US" i="1" dirty="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The Structure of Agents (5/8) 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395536" y="915566"/>
            <a:ext cx="6341484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Goal-based agents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899592" y="4747682"/>
            <a:ext cx="770485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5736" y="1419622"/>
            <a:ext cx="5112568" cy="326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The Structure of Agents (6/8) 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395536" y="915566"/>
            <a:ext cx="6341484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Utility-based agents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588" y="1427624"/>
            <a:ext cx="5121716" cy="327492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899592" y="4747682"/>
            <a:ext cx="770485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The Structure of Agents (7/8) 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395536" y="926455"/>
            <a:ext cx="6341484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 Learning agents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899592" y="4747682"/>
            <a:ext cx="770485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744" y="1291864"/>
            <a:ext cx="4973126" cy="347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The Structure of Agents (8/8) 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395536" y="926455"/>
            <a:ext cx="7704856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ways to represent states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transitions 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347614"/>
            <a:ext cx="8415561" cy="30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/>
        </p:nvSpPr>
        <p:spPr>
          <a:xfrm>
            <a:off x="683568" y="4587974"/>
            <a:ext cx="770485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/>
        </p:nvSpPr>
        <p:spPr>
          <a:xfrm>
            <a:off x="467544" y="699542"/>
            <a:ext cx="8280920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Agents</a:t>
            </a: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nteract with </a:t>
            </a: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environments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</a:t>
            </a: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actuators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function</a:t>
            </a:r>
            <a:r>
              <a:rPr lang="en-US" sz="1600" b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describes what the agent does in all circumstances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measure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evaluates the environment sequence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perfectly </a:t>
            </a:r>
            <a:r>
              <a:rPr lang="en-US" sz="1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rational agent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maximizes expected performance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programs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(some) agent functions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PEAS</a:t>
            </a: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descriptions define task environments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Environments are categorized along several dimensions: 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Observable? deterministic? episodic? static? discrete? single-agent?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Several basic agent architectures exist: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Reflex, model-based, goal-based, utility-based, learning agents </a:t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16db5ec4ea_0_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9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Lecture 2. Intelligent Agents</a:t>
            </a:r>
            <a:endParaRPr/>
          </a:p>
        </p:txBody>
      </p:sp>
      <p:sp>
        <p:nvSpPr>
          <p:cNvPr id="44" name="Google Shape;44;g116db5ec4ea_0_0"/>
          <p:cNvSpPr txBox="1">
            <a:spLocks noGrp="1"/>
          </p:cNvSpPr>
          <p:nvPr>
            <p:ph type="body" idx="1"/>
          </p:nvPr>
        </p:nvSpPr>
        <p:spPr>
          <a:xfrm>
            <a:off x="35496" y="843558"/>
            <a:ext cx="65526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/>
              <a:t>Artificial intelligence as building intelligent agents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/>
              <a:t>Agents and Environments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The concept of agent with environment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Examples of agents: humans, robots etc.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Good Behavior: Rationality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concept of rationality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Nature of Environments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PEAS: Performance, Environment, </a:t>
            </a:r>
            <a:br>
              <a:rPr lang="en-US"/>
            </a:br>
            <a:r>
              <a:rPr lang="en-US"/>
              <a:t>            Actuators, Sensors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Structure of Agents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Simple reflex agents, Model-based reflex agents</a:t>
            </a:r>
            <a:br>
              <a:rPr lang="en-US"/>
            </a:br>
            <a:r>
              <a:rPr lang="en-US"/>
              <a:t>Goal-based agents, Utility-based agents, Learning agents</a:t>
            </a:r>
            <a:endParaRPr/>
          </a:p>
          <a:p>
            <a:pPr marL="1143000" lvl="2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5" name="Google Shape;45;g116db5ec4ea_0_0"/>
          <p:cNvSpPr txBox="1"/>
          <p:nvPr/>
        </p:nvSpPr>
        <p:spPr>
          <a:xfrm>
            <a:off x="4788024" y="2529383"/>
            <a:ext cx="4308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Norvig(2021). Artificial Intelligence: A Modern Approach (4th Edition). Pearson</a:t>
            </a:r>
            <a:endParaRPr/>
          </a:p>
        </p:txBody>
      </p:sp>
      <p:pic>
        <p:nvPicPr>
          <p:cNvPr id="46" name="Google Shape;46;g116db5ec4ea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8536" y="2927598"/>
            <a:ext cx="3172108" cy="164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16db5ec4e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2201" y="647764"/>
            <a:ext cx="2946301" cy="18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/>
        </p:nvSpPr>
        <p:spPr>
          <a:xfrm>
            <a:off x="334800" y="136178"/>
            <a:ext cx="8413664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Agents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3"/>
          <p:cNvSpPr txBox="1"/>
          <p:nvPr/>
        </p:nvSpPr>
        <p:spPr>
          <a:xfrm>
            <a:off x="395536" y="1430511"/>
            <a:ext cx="4319816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</a:t>
            </a:r>
            <a:endParaRPr sz="2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354625" y="1986000"/>
            <a:ext cx="4401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anything that can be viewed as perceiving its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</a:t>
            </a:r>
            <a:r>
              <a:rPr lang="en-US" sz="18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acting upon that environment through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actuators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include humans, robots, softbots, thermostats, etc.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function</a:t>
            </a:r>
            <a:r>
              <a:rPr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maps from percept histories to actions: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3"/>
          <p:cNvSpPr txBox="1"/>
          <p:nvPr/>
        </p:nvSpPr>
        <p:spPr>
          <a:xfrm>
            <a:off x="1051036" y="4331912"/>
            <a:ext cx="3861672" cy="4000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27" b="-30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pic>
        <p:nvPicPr>
          <p:cNvPr id="56" name="Google Shape;56;p3" descr="page4image368204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772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 descr="page4image36820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 descr="page4image368152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772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 descr="page4image368154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769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" descr="page4image368179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7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" descr="page4image36819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769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" descr="page4image472945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52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" descr="page4image4729478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6858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 descr="page4image4729497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127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 descr="page4image472951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5387"/>
            <a:ext cx="8509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 descr="page4image368192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7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 descr="page4image368196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7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/>
        </p:nvSpPr>
        <p:spPr>
          <a:xfrm>
            <a:off x="3275856" y="4795259"/>
            <a:ext cx="529243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62314" y="1899720"/>
            <a:ext cx="3755395" cy="238634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468208" y="771550"/>
            <a:ext cx="7704192" cy="369332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Intelligence as Building Intelligent Agents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Vacuum Cleaner as an Intelligent Agent</a:t>
            </a:r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462679" y="1986928"/>
            <a:ext cx="5328592" cy="265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>Agent’s Environment:</a:t>
            </a:r>
            <a:endParaRPr sz="1800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-US" sz="1800"/>
              <a:t>To design a rational agent, we must specify the </a:t>
            </a:r>
            <a:r>
              <a:rPr lang="en-US" sz="1800">
                <a:solidFill>
                  <a:srgbClr val="0000FF"/>
                </a:solidFill>
              </a:rPr>
              <a:t>task environment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-US" sz="1800">
                <a:solidFill>
                  <a:srgbClr val="000000"/>
                </a:solidFill>
              </a:rPr>
              <a:t>PEAS</a:t>
            </a:r>
            <a:endParaRPr sz="1800" b="1"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b="1"/>
              <a:t>Performance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b="1"/>
              <a:t>Environment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b="1"/>
              <a:t>Actuators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b="1"/>
              <a:t>Sensors</a:t>
            </a:r>
            <a:endParaRPr b="1"/>
          </a:p>
          <a:p>
            <a:pPr marL="1143000" lvl="2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1143000" lvl="2" indent="-1397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sp>
        <p:nvSpPr>
          <p:cNvPr id="77" name="Google Shape;77;p4"/>
          <p:cNvSpPr txBox="1"/>
          <p:nvPr/>
        </p:nvSpPr>
        <p:spPr>
          <a:xfrm>
            <a:off x="5160296" y="4434107"/>
            <a:ext cx="35161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5632" y="2619531"/>
            <a:ext cx="3384376" cy="175219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/>
          <p:nvPr/>
        </p:nvSpPr>
        <p:spPr>
          <a:xfrm>
            <a:off x="467544" y="928340"/>
            <a:ext cx="8424936" cy="92333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Intelligence = rationality. AI as building a </a:t>
            </a: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rational agent: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rational agent chooses whichever action </a:t>
            </a: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maximizes the expected value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performance measure given the percept sequence to date.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Lecture 2. Intelligent Agents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35496" y="843558"/>
            <a:ext cx="6552728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/>
              <a:t>Artificial intelligence as building intelligent agents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/>
              <a:t>Agents and Environments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The concept of agent with environment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Examples of agents: humans, robots etc.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Good Behavior: Rationality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concept of rationality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Nature of Environments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PEAS: Performance, Environment, </a:t>
            </a:r>
            <a:br>
              <a:rPr lang="en-US"/>
            </a:br>
            <a:r>
              <a:rPr lang="en-US"/>
              <a:t>            Actuators, Sensors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Structure of Agents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Simple reflex agents, Model-based reflex agents</a:t>
            </a:r>
            <a:br>
              <a:rPr lang="en-US"/>
            </a:br>
            <a:r>
              <a:rPr lang="en-US"/>
              <a:t>Goal-based agents, Utility-based agents, Learning agents</a:t>
            </a:r>
            <a:endParaRPr/>
          </a:p>
          <a:p>
            <a:pPr marL="1143000" lvl="2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86" name="Google Shape;86;p5"/>
          <p:cNvSpPr txBox="1"/>
          <p:nvPr/>
        </p:nvSpPr>
        <p:spPr>
          <a:xfrm>
            <a:off x="4788024" y="2529383"/>
            <a:ext cx="43079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Norvig(2021). Artificial Intelligence: A Modern Approach (4th Edition). Pearson</a:t>
            </a:r>
            <a:endParaRPr/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8536" y="2927598"/>
            <a:ext cx="3172108" cy="164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2201" y="647764"/>
            <a:ext cx="2946303" cy="187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Outline (Lecture 2)</a:t>
            </a: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971600" y="1059582"/>
            <a:ext cx="7657312" cy="390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 Agents and Environments    			 	</a:t>
            </a:r>
            <a:endParaRPr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 Good Behavior: Rationality   			</a:t>
            </a:r>
            <a:endParaRPr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2.3 The Nature of Environments				</a:t>
            </a:r>
            <a:endParaRPr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The Structure of Agents    				</a:t>
            </a:r>
            <a:endParaRPr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   				  					  	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5" name="Google Shape;95;p6"/>
          <p:cNvCxnSpPr/>
          <p:nvPr/>
        </p:nvCxnSpPr>
        <p:spPr>
          <a:xfrm>
            <a:off x="5148064" y="1419622"/>
            <a:ext cx="2161829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6" name="Google Shape;96;p6"/>
          <p:cNvCxnSpPr/>
          <p:nvPr/>
        </p:nvCxnSpPr>
        <p:spPr>
          <a:xfrm>
            <a:off x="5364088" y="1995686"/>
            <a:ext cx="1945805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7" name="Google Shape;97;p6"/>
          <p:cNvCxnSpPr/>
          <p:nvPr/>
        </p:nvCxnSpPr>
        <p:spPr>
          <a:xfrm>
            <a:off x="5508104" y="2499742"/>
            <a:ext cx="1801789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8" name="Google Shape;98;p6"/>
          <p:cNvCxnSpPr/>
          <p:nvPr/>
        </p:nvCxnSpPr>
        <p:spPr>
          <a:xfrm>
            <a:off x="4932040" y="3075806"/>
            <a:ext cx="2377853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99" name="Google Shape;99;p6"/>
          <p:cNvCxnSpPr/>
          <p:nvPr/>
        </p:nvCxnSpPr>
        <p:spPr>
          <a:xfrm>
            <a:off x="2701381" y="3651870"/>
            <a:ext cx="4608512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00" name="Google Shape;100;p6"/>
          <p:cNvSpPr txBox="1"/>
          <p:nvPr/>
        </p:nvSpPr>
        <p:spPr>
          <a:xfrm>
            <a:off x="7309893" y="1059582"/>
            <a:ext cx="57606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8</a:t>
            </a: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7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7"/>
          <p:cNvSpPr txBox="1"/>
          <p:nvPr/>
        </p:nvSpPr>
        <p:spPr>
          <a:xfrm>
            <a:off x="539552" y="2067694"/>
            <a:ext cx="648072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2.1. Agents and Environments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/>
          <p:nvPr/>
        </p:nvSpPr>
        <p:spPr>
          <a:xfrm>
            <a:off x="334800" y="136178"/>
            <a:ext cx="6485500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 Agents and Environments (1/2)</a:t>
            </a:r>
            <a:endParaRPr sz="2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8"/>
          <p:cNvSpPr txBox="1"/>
          <p:nvPr/>
        </p:nvSpPr>
        <p:spPr>
          <a:xfrm>
            <a:off x="396200" y="926519"/>
            <a:ext cx="6341484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Agent</a:t>
            </a: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827584" y="1492838"/>
            <a:ext cx="7632848" cy="601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anything that can be viewed as perceiving its </a:t>
            </a: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</a:t>
            </a:r>
            <a:r>
              <a:rPr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</a:t>
            </a: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acting upon that environment through </a:t>
            </a: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actuators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grpSp>
        <p:nvGrpSpPr>
          <p:cNvPr id="115" name="Google Shape;115;p8"/>
          <p:cNvGrpSpPr/>
          <p:nvPr/>
        </p:nvGrpSpPr>
        <p:grpSpPr>
          <a:xfrm>
            <a:off x="618400" y="1613750"/>
            <a:ext cx="226693" cy="165912"/>
            <a:chOff x="803598" y="1263898"/>
            <a:chExt cx="284518" cy="208233"/>
          </a:xfrm>
        </p:grpSpPr>
        <p:sp>
          <p:nvSpPr>
            <p:cNvPr id="116" name="Google Shape;116;p8"/>
            <p:cNvSpPr/>
            <p:nvPr/>
          </p:nvSpPr>
          <p:spPr>
            <a:xfrm>
              <a:off x="803598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257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906726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399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8" name="Google Shape;118;p8"/>
          <p:cNvSpPr txBox="1"/>
          <p:nvPr/>
        </p:nvSpPr>
        <p:spPr>
          <a:xfrm>
            <a:off x="821409" y="2594892"/>
            <a:ext cx="3741735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 dirty="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 function</a:t>
            </a:r>
            <a:r>
              <a:rPr lang="en-US" sz="18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maps from percept histories to actions: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612224" y="2680213"/>
            <a:ext cx="226693" cy="165912"/>
            <a:chOff x="803598" y="1263898"/>
            <a:chExt cx="284518" cy="208233"/>
          </a:xfrm>
        </p:grpSpPr>
        <p:sp>
          <p:nvSpPr>
            <p:cNvPr id="120" name="Google Shape;120;p8"/>
            <p:cNvSpPr/>
            <p:nvPr/>
          </p:nvSpPr>
          <p:spPr>
            <a:xfrm>
              <a:off x="803598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257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906726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399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2" name="Google Shape;122;p8"/>
          <p:cNvSpPr txBox="1"/>
          <p:nvPr/>
        </p:nvSpPr>
        <p:spPr>
          <a:xfrm>
            <a:off x="1051036" y="3285005"/>
            <a:ext cx="3861672" cy="4000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27" b="-60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grpSp>
        <p:nvGrpSpPr>
          <p:cNvPr id="124" name="Google Shape;124;p8"/>
          <p:cNvGrpSpPr/>
          <p:nvPr/>
        </p:nvGrpSpPr>
        <p:grpSpPr>
          <a:xfrm>
            <a:off x="612224" y="3748080"/>
            <a:ext cx="226693" cy="165912"/>
            <a:chOff x="803598" y="1263898"/>
            <a:chExt cx="284518" cy="208233"/>
          </a:xfrm>
        </p:grpSpPr>
        <p:sp>
          <p:nvSpPr>
            <p:cNvPr id="125" name="Google Shape;125;p8"/>
            <p:cNvSpPr/>
            <p:nvPr/>
          </p:nvSpPr>
          <p:spPr>
            <a:xfrm>
              <a:off x="803598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257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906726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399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7" name="Google Shape;127;p8"/>
          <p:cNvSpPr txBox="1"/>
          <p:nvPr/>
        </p:nvSpPr>
        <p:spPr>
          <a:xfrm>
            <a:off x="827584" y="2177242"/>
            <a:ext cx="6270139" cy="3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Agents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include humans, robots, softbots, thermostats, etc.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8" name="Google Shape;128;p8"/>
          <p:cNvGrpSpPr/>
          <p:nvPr/>
        </p:nvGrpSpPr>
        <p:grpSpPr>
          <a:xfrm>
            <a:off x="618400" y="2262563"/>
            <a:ext cx="226693" cy="165912"/>
            <a:chOff x="803598" y="1263898"/>
            <a:chExt cx="284518" cy="208233"/>
          </a:xfrm>
        </p:grpSpPr>
        <p:sp>
          <p:nvSpPr>
            <p:cNvPr id="129" name="Google Shape;129;p8"/>
            <p:cNvSpPr/>
            <p:nvPr/>
          </p:nvSpPr>
          <p:spPr>
            <a:xfrm>
              <a:off x="803598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2576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906726" y="1263898"/>
              <a:ext cx="181390" cy="208233"/>
            </a:xfrm>
            <a:prstGeom prst="chevron">
              <a:avLst>
                <a:gd name="adj" fmla="val 52377"/>
              </a:avLst>
            </a:prstGeom>
            <a:solidFill>
              <a:srgbClr val="399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31" name="Google Shape;131;p8" descr="page4image368204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772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 descr="page4image368200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 descr="page4image368152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772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8" descr="page4image368154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769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 descr="page4image368179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7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 descr="page4image36819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7696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8" descr="page4image472945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52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 descr="page4image4729478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6858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 descr="page4image4729497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127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 descr="page4image472951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5387"/>
            <a:ext cx="8509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 descr="page4image368192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7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 descr="page4image368196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7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/>
        </p:nvSpPr>
        <p:spPr>
          <a:xfrm>
            <a:off x="4283968" y="4543023"/>
            <a:ext cx="43079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&lt;출처&gt; Stuart J. Russell and Peter Norvig (2021). Artificial Intelligence: A Modern Approach (4th Edition). Pearson</a:t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40671" y="2526394"/>
            <a:ext cx="3187713" cy="202561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72EAA19-21E1-D44A-99A0-E81D177DBAB8}"/>
                  </a:ext>
                </a:extLst>
              </p:cNvPr>
              <p:cNvSpPr/>
              <p:nvPr/>
            </p:nvSpPr>
            <p:spPr>
              <a:xfrm>
                <a:off x="850900" y="3638614"/>
                <a:ext cx="3861672" cy="640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ts val="216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The </a:t>
                </a:r>
                <a:r>
                  <a:rPr lang="en-US" altLang="ko-KR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agent program 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runs on the physical </a:t>
                </a:r>
                <a:r>
                  <a:rPr lang="en-US" altLang="ko-KR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architecture 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나눔바른고딕" pitchFamily="50" charset="-127"/>
                    <a:cs typeface="Times New Roman" panose="02020603050405020304" pitchFamily="18" charset="0"/>
                  </a:rPr>
                  <a:t>to produce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나눔바른고딕" pitchFamily="50" charset="-127"/>
                      </a:rPr>
                      <m:t>𝑓</m:t>
                    </m:r>
                  </m:oMath>
                </a14:m>
                <a:endParaRPr lang="ko-KR" altLang="en-US" sz="1800" dirty="0">
                  <a:latin typeface="Times New Roman" panose="02020603050405020304" pitchFamily="18" charset="0"/>
                  <a:ea typeface="나눔바른고딕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72EAA19-21E1-D44A-99A0-E81D177DB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00" y="3638614"/>
                <a:ext cx="3861672" cy="640112"/>
              </a:xfrm>
              <a:prstGeom prst="rect">
                <a:avLst/>
              </a:prstGeom>
              <a:blipFill>
                <a:blip r:embed="rId13"/>
                <a:stretch>
                  <a:fillRect l="-1311" t="-3922" r="-1311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1413</Words>
  <Application>Microsoft Macintosh PowerPoint</Application>
  <PresentationFormat>화면 슬라이드 쇼(16:9)</PresentationFormat>
  <Paragraphs>247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Noto Sans Symbols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Lecture 2. Intelligent Agents</vt:lpstr>
      <vt:lpstr>PowerPoint 프레젠테이션</vt:lpstr>
      <vt:lpstr>Vacuum Cleaner as an Intelligent Agent</vt:lpstr>
      <vt:lpstr>Lecture 2. Intelligent Agents </vt:lpstr>
      <vt:lpstr>Outline (Lecture 2)</vt:lpstr>
      <vt:lpstr>PowerPoint 프레젠테이션</vt:lpstr>
      <vt:lpstr>PowerPoint 프레젠테이션</vt:lpstr>
      <vt:lpstr>PowerPoint 프레젠테이션</vt:lpstr>
      <vt:lpstr>PowerPoint 프레젠테이션</vt:lpstr>
      <vt:lpstr>2.2 Good Behavior: Rationality</vt:lpstr>
      <vt:lpstr>PowerPoint 프레젠테이션</vt:lpstr>
      <vt:lpstr>2.3 The Nature of Environments (1/5)</vt:lpstr>
      <vt:lpstr>2.3 The Nature of Environments (2/5)</vt:lpstr>
      <vt:lpstr>2.3 The Nature of Environments (3/5)</vt:lpstr>
      <vt:lpstr>2.3 The Nature of Environments (4/5)</vt:lpstr>
      <vt:lpstr>PowerPoint 프레젠테이션</vt:lpstr>
      <vt:lpstr>PowerPoint 프레젠테이션</vt:lpstr>
      <vt:lpstr>2.4 The Structure of Agents (1/8)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EURI</dc:creator>
  <cp:lastModifiedBy>Microsoft Office User</cp:lastModifiedBy>
  <cp:revision>12</cp:revision>
  <dcterms:created xsi:type="dcterms:W3CDTF">2012-06-20T06:21:11Z</dcterms:created>
  <dcterms:modified xsi:type="dcterms:W3CDTF">2022-06-06T07:18:05Z</dcterms:modified>
</cp:coreProperties>
</file>